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76" r:id="rId2"/>
    <p:sldId id="256" r:id="rId3"/>
    <p:sldId id="257" r:id="rId4"/>
    <p:sldId id="258" r:id="rId5"/>
    <p:sldId id="277" r:id="rId6"/>
    <p:sldId id="278" r:id="rId7"/>
    <p:sldId id="279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0" r:id="rId17"/>
    <p:sldId id="272" r:id="rId18"/>
    <p:sldId id="274" r:id="rId19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B77356B-E34D-450F-91BC-594E2C758106}" type="datetimeFigureOut">
              <a:rPr lang="ar-IQ" smtClean="0"/>
              <a:pPr/>
              <a:t>21/04/1440</a:t>
            </a:fld>
            <a:endParaRPr lang="ar-IQ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ar-IQ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52CCC3D-9B61-45E6-B937-60280455932E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77356B-E34D-450F-91BC-594E2C758106}" type="datetimeFigureOut">
              <a:rPr lang="ar-IQ" smtClean="0"/>
              <a:pPr/>
              <a:t>21/04/1440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2CCC3D-9B61-45E6-B937-60280455932E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77356B-E34D-450F-91BC-594E2C758106}" type="datetimeFigureOut">
              <a:rPr lang="ar-IQ" smtClean="0"/>
              <a:pPr/>
              <a:t>21/04/1440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2CCC3D-9B61-45E6-B937-60280455932E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77356B-E34D-450F-91BC-594E2C758106}" type="datetimeFigureOut">
              <a:rPr lang="ar-IQ" smtClean="0"/>
              <a:pPr/>
              <a:t>21/04/1440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2CCC3D-9B61-45E6-B937-60280455932E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77356B-E34D-450F-91BC-594E2C758106}" type="datetimeFigureOut">
              <a:rPr lang="ar-IQ" smtClean="0"/>
              <a:pPr/>
              <a:t>21/04/1440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2CCC3D-9B61-45E6-B937-60280455932E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77356B-E34D-450F-91BC-594E2C758106}" type="datetimeFigureOut">
              <a:rPr lang="ar-IQ" smtClean="0"/>
              <a:pPr/>
              <a:t>21/04/1440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2CCC3D-9B61-45E6-B937-60280455932E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77356B-E34D-450F-91BC-594E2C758106}" type="datetimeFigureOut">
              <a:rPr lang="ar-IQ" smtClean="0"/>
              <a:pPr/>
              <a:t>21/04/1440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2CCC3D-9B61-45E6-B937-60280455932E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77356B-E34D-450F-91BC-594E2C758106}" type="datetimeFigureOut">
              <a:rPr lang="ar-IQ" smtClean="0"/>
              <a:pPr/>
              <a:t>21/04/1440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2CCC3D-9B61-45E6-B937-60280455932E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77356B-E34D-450F-91BC-594E2C758106}" type="datetimeFigureOut">
              <a:rPr lang="ar-IQ" smtClean="0"/>
              <a:pPr/>
              <a:t>21/04/1440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2CCC3D-9B61-45E6-B937-60280455932E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EB77356B-E34D-450F-91BC-594E2C758106}" type="datetimeFigureOut">
              <a:rPr lang="ar-IQ" smtClean="0"/>
              <a:pPr/>
              <a:t>21/04/1440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2CCC3D-9B61-45E6-B937-60280455932E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B77356B-E34D-450F-91BC-594E2C758106}" type="datetimeFigureOut">
              <a:rPr lang="ar-IQ" smtClean="0"/>
              <a:pPr/>
              <a:t>21/04/1440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52CCC3D-9B61-45E6-B937-60280455932E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B77356B-E34D-450F-91BC-594E2C758106}" type="datetimeFigureOut">
              <a:rPr lang="ar-IQ" smtClean="0"/>
              <a:pPr/>
              <a:t>21/04/1440</a:t>
            </a:fld>
            <a:endParaRPr lang="ar-IQ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ar-IQ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52CCC3D-9B61-45E6-B937-60280455932E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r" rtl="1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r" rtl="1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r" rtl="1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Actin" TargetMode="External"/><Relationship Id="rId2" Type="http://schemas.openxmlformats.org/officeDocument/2006/relationships/hyperlink" Target="http://en.wikipedia.org/wiki/Cytoskeleton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en.wikipedia.org/wiki/Cell_(biology)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boundless.com/definition/cell/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Molecule" TargetMode="External"/><Relationship Id="rId2" Type="http://schemas.openxmlformats.org/officeDocument/2006/relationships/hyperlink" Target="http://en.wikipedia.org/wiki/Atom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en.wikipedia.org/wiki/Chemical_reaction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ic.edu/classes/bios/bios100/lectf03am/intper.jpg" TargetMode="External"/><Relationship Id="rId2" Type="http://schemas.openxmlformats.org/officeDocument/2006/relationships/hyperlink" Target="http://www.uic.edu/classes/bios/bios100/lectf03am/phospholipid.jpg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060848"/>
            <a:ext cx="8229600" cy="1944216"/>
          </a:xfrm>
        </p:spPr>
        <p:txBody>
          <a:bodyPr>
            <a:normAutofit fontScale="90000"/>
          </a:bodyPr>
          <a:lstStyle/>
          <a:p>
            <a:pPr algn="ctr"/>
            <a:r>
              <a:rPr lang="ar-IQ" sz="3600" b="1" dirty="0" smtClean="0"/>
              <a:t/>
            </a:r>
            <a:br>
              <a:rPr lang="ar-IQ" sz="3600" b="1" dirty="0" smtClean="0"/>
            </a:br>
            <a:r>
              <a:rPr lang="en-US" sz="3600" b="1" dirty="0" smtClean="0"/>
              <a:t>The cell biology lab 4</a:t>
            </a:r>
            <a:br>
              <a:rPr lang="en-US" sz="3600" b="1" dirty="0" smtClean="0"/>
            </a:br>
            <a:r>
              <a:rPr lang="en-US" sz="3600" dirty="0">
                <a:solidFill>
                  <a:srgbClr val="CAF278"/>
                </a:solidFill>
              </a:rPr>
              <a:t>The plasma membrane </a:t>
            </a:r>
            <a:br>
              <a:rPr lang="en-US" sz="3600" dirty="0">
                <a:solidFill>
                  <a:srgbClr val="CAF278"/>
                </a:solidFill>
              </a:rPr>
            </a:br>
            <a:endParaRPr lang="ar-IQ" sz="36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94522"/>
          </a:xfrm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ar-IQ" b="1" dirty="0" smtClean="0"/>
              <a:t> 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b="1" u="sng" dirty="0" smtClean="0">
                <a:cs typeface="+mn-cs"/>
              </a:rPr>
              <a:t>Functions:</a:t>
            </a:r>
            <a:r>
              <a:rPr lang="en-US" sz="3100" dirty="0" smtClean="0">
                <a:cs typeface="+mn-cs"/>
              </a:rPr>
              <a:t> </a:t>
            </a:r>
            <a:br>
              <a:rPr lang="en-US" sz="3100" dirty="0" smtClean="0">
                <a:cs typeface="+mn-cs"/>
              </a:rPr>
            </a:br>
            <a:r>
              <a:rPr lang="en-US" sz="3100" dirty="0" smtClean="0">
                <a:cs typeface="+mn-cs"/>
              </a:rPr>
              <a:t>1- Isolate the cytoplasm from the external environment.</a:t>
            </a:r>
            <a:br>
              <a:rPr lang="en-US" sz="3100" dirty="0" smtClean="0">
                <a:cs typeface="+mn-cs"/>
              </a:rPr>
            </a:br>
            <a:r>
              <a:rPr lang="en-US" sz="3100" dirty="0" smtClean="0">
                <a:cs typeface="+mn-cs"/>
              </a:rPr>
              <a:t>2- Regulate the exchange of substances.</a:t>
            </a:r>
            <a:br>
              <a:rPr lang="en-US" sz="3100" dirty="0" smtClean="0">
                <a:cs typeface="+mn-cs"/>
              </a:rPr>
            </a:br>
            <a:r>
              <a:rPr lang="en-US" sz="3100" dirty="0" smtClean="0">
                <a:cs typeface="+mn-cs"/>
              </a:rPr>
              <a:t>3- Communicate with other cells.</a:t>
            </a:r>
            <a:br>
              <a:rPr lang="en-US" sz="3100" dirty="0" smtClean="0">
                <a:cs typeface="+mn-cs"/>
              </a:rPr>
            </a:br>
            <a:endParaRPr lang="ar-IQ" sz="3100" dirty="0"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83320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sz="3100" b="1" dirty="0" smtClean="0">
                <a:cs typeface="+mn-cs"/>
              </a:rPr>
              <a:t>Specializations of cell membrane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ar-IQ" sz="3600" b="1" dirty="0" smtClean="0"/>
              <a:t> </a:t>
            </a:r>
            <a:r>
              <a:rPr lang="en-US" sz="2700" dirty="0" smtClean="0">
                <a:solidFill>
                  <a:srgbClr val="0070C0"/>
                </a:solidFill>
              </a:rPr>
              <a:t>One of the main roles of a cell membrane is to absorb nutrients from the surrounding environment In order to do this; the cell membrane must have proteins that detect the presence of molecules that should be taken into the cell. </a:t>
            </a:r>
            <a:r>
              <a:rPr lang="en-US" sz="2700" u="sng" dirty="0" smtClean="0">
                <a:solidFill>
                  <a:srgbClr val="0070C0"/>
                </a:solidFill>
              </a:rPr>
              <a:t>A cell has two</a:t>
            </a:r>
            <a:r>
              <a:rPr lang="en-US" sz="2700" dirty="0" smtClean="0">
                <a:solidFill>
                  <a:srgbClr val="0070C0"/>
                </a:solidFill>
              </a:rPr>
              <a:t> </a:t>
            </a:r>
            <a:r>
              <a:rPr lang="en-US" sz="2700" u="sng" dirty="0" smtClean="0">
                <a:solidFill>
                  <a:srgbClr val="0070C0"/>
                </a:solidFill>
              </a:rPr>
              <a:t>ways</a:t>
            </a:r>
            <a:r>
              <a:rPr lang="en-US" sz="2700" dirty="0" smtClean="0">
                <a:solidFill>
                  <a:srgbClr val="0070C0"/>
                </a:solidFill>
              </a:rPr>
              <a:t> of maximizing its ability to detect important molecules:</a:t>
            </a:r>
            <a:br>
              <a:rPr lang="en-US" sz="2700" dirty="0" smtClean="0">
                <a:solidFill>
                  <a:srgbClr val="0070C0"/>
                </a:solidFill>
              </a:rPr>
            </a:br>
            <a:endParaRPr lang="ar-IQ" sz="27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090466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sz="2400" b="1" dirty="0" smtClean="0">
                <a:solidFill>
                  <a:srgbClr val="0070C0"/>
                </a:solidFill>
              </a:rPr>
              <a:t>1- </a:t>
            </a:r>
            <a:r>
              <a:rPr lang="en-US" sz="2400" dirty="0" smtClean="0">
                <a:solidFill>
                  <a:srgbClr val="0070C0"/>
                </a:solidFill>
              </a:rPr>
              <a:t>Have more protein receptors on its surface membrane that recognize the molecule.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dirty="0" smtClean="0">
                <a:solidFill>
                  <a:srgbClr val="0070C0"/>
                </a:solidFill>
              </a:rPr>
              <a:t/>
            </a:r>
            <a:br>
              <a:rPr lang="en-US" sz="2400" dirty="0" smtClean="0">
                <a:solidFill>
                  <a:srgbClr val="0070C0"/>
                </a:solidFill>
              </a:rPr>
            </a:br>
            <a:r>
              <a:rPr lang="en-US" sz="2400" b="1" dirty="0" smtClean="0">
                <a:solidFill>
                  <a:srgbClr val="0070C0"/>
                </a:solidFill>
              </a:rPr>
              <a:t>2- </a:t>
            </a:r>
            <a:r>
              <a:rPr lang="en-US" sz="2400" dirty="0" smtClean="0">
                <a:solidFill>
                  <a:srgbClr val="0070C0"/>
                </a:solidFill>
              </a:rPr>
              <a:t>Have a larger membrane area in which to place these protein receptors </a:t>
            </a:r>
            <a:r>
              <a:rPr lang="en-US" sz="2400" u="sng" dirty="0" smtClean="0">
                <a:solidFill>
                  <a:srgbClr val="0070C0"/>
                </a:solidFill>
              </a:rPr>
              <a:t>such as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microvilli</a:t>
            </a:r>
            <a:r>
              <a:rPr lang="en-US" sz="2400" dirty="0" smtClean="0">
                <a:solidFill>
                  <a:srgbClr val="0070C0"/>
                </a:solidFill>
              </a:rPr>
              <a:t>, </a:t>
            </a:r>
            <a:r>
              <a:rPr lang="en-US" sz="2400" b="1" dirty="0" smtClean="0">
                <a:solidFill>
                  <a:srgbClr val="0070C0"/>
                </a:solidFill>
              </a:rPr>
              <a:t>surface ruffles</a:t>
            </a:r>
            <a:r>
              <a:rPr lang="en-US" sz="2400" dirty="0" smtClean="0">
                <a:solidFill>
                  <a:srgbClr val="0070C0"/>
                </a:solidFill>
              </a:rPr>
              <a:t>, </a:t>
            </a:r>
            <a:r>
              <a:rPr lang="en-US" sz="2400" b="1" dirty="0" smtClean="0">
                <a:solidFill>
                  <a:srgbClr val="0070C0"/>
                </a:solidFill>
              </a:rPr>
              <a:t>cilia</a:t>
            </a:r>
            <a:r>
              <a:rPr lang="en-US" sz="2400" dirty="0" smtClean="0">
                <a:solidFill>
                  <a:srgbClr val="0070C0"/>
                </a:solidFill>
              </a:rPr>
              <a:t> and </a:t>
            </a:r>
            <a:r>
              <a:rPr lang="en-US" sz="2400" b="1" dirty="0" smtClean="0">
                <a:solidFill>
                  <a:srgbClr val="0070C0"/>
                </a:solidFill>
              </a:rPr>
              <a:t>flagella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54758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sz="2400" b="1" u="sng" dirty="0" err="1" smtClean="0"/>
              <a:t>Microvilli</a:t>
            </a:r>
            <a:r>
              <a:rPr lang="en-US" sz="2400" b="1" dirty="0" smtClean="0"/>
              <a:t>: </a:t>
            </a:r>
            <a:r>
              <a:rPr lang="en-US" sz="2400" dirty="0" smtClean="0"/>
              <a:t>are finger-shaped plasma membrane protrusions that are found at the surface of a large variety of cell types for example intestinal mucosa.</a:t>
            </a:r>
            <a:br>
              <a:rPr lang="en-US" sz="2400" dirty="0" smtClean="0"/>
            </a:br>
            <a:r>
              <a:rPr lang="en-US" sz="2400" b="1" u="sng" dirty="0" smtClean="0"/>
              <a:t>Surface ruffles or </a:t>
            </a:r>
            <a:r>
              <a:rPr lang="en-US" sz="2400" b="1" u="sng" dirty="0" err="1" smtClean="0"/>
              <a:t>lamellipodia</a:t>
            </a:r>
            <a:r>
              <a:rPr lang="en-US" sz="2400" b="1" dirty="0" smtClean="0"/>
              <a:t>: </a:t>
            </a:r>
            <a:r>
              <a:rPr lang="en-US" sz="2400" dirty="0" smtClean="0"/>
              <a:t>is a </a:t>
            </a:r>
            <a:r>
              <a:rPr lang="en-US" sz="2400" u="sng" dirty="0" err="1" smtClean="0">
                <a:hlinkClick r:id="rId2"/>
              </a:rPr>
              <a:t>cytoskeletal</a:t>
            </a:r>
            <a:r>
              <a:rPr lang="en-US" sz="2400" dirty="0" smtClean="0"/>
              <a:t> </a:t>
            </a:r>
            <a:r>
              <a:rPr lang="en-US" sz="2400" u="sng" dirty="0" smtClean="0">
                <a:hlinkClick r:id="rId3"/>
              </a:rPr>
              <a:t>protein </a:t>
            </a:r>
            <a:r>
              <a:rPr lang="en-US" sz="2400" u="sng" dirty="0" err="1" smtClean="0">
                <a:hlinkClick r:id="rId3"/>
              </a:rPr>
              <a:t>actin</a:t>
            </a:r>
            <a:r>
              <a:rPr lang="en-US" sz="2400" dirty="0" smtClean="0"/>
              <a:t>  projection on the leading edge of the </a:t>
            </a:r>
            <a:r>
              <a:rPr lang="en-US" sz="2400" u="sng" dirty="0" smtClean="0">
                <a:hlinkClick r:id="rId4"/>
              </a:rPr>
              <a:t>cell</a:t>
            </a:r>
            <a:endParaRPr lang="ar-IQ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69006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sz="3600" b="1" u="sng" dirty="0" smtClean="0"/>
              <a:t>Cilia &amp; flagella:</a:t>
            </a:r>
            <a:r>
              <a:rPr lang="en-US" sz="3600" b="1" dirty="0" smtClean="0"/>
              <a:t> </a:t>
            </a:r>
            <a:r>
              <a:rPr lang="en-US" sz="3600" dirty="0" smtClean="0"/>
              <a:t>They are made up of microtubules, motile and designed either to move the cell itself or to move substances over or around the cell.</a:t>
            </a:r>
            <a:br>
              <a:rPr lang="en-US" sz="3600" dirty="0" smtClean="0"/>
            </a:br>
            <a:endParaRPr lang="ar-IQ" sz="3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86633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((</a:t>
            </a:r>
            <a:r>
              <a:rPr lang="en-US" b="1" dirty="0" smtClean="0"/>
              <a:t>Membrane junctions ))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200" b="1" u="sng" dirty="0" smtClean="0">
                <a:solidFill>
                  <a:schemeClr val="accent6">
                    <a:lumMod val="75000"/>
                  </a:schemeClr>
                </a:solidFill>
              </a:rPr>
              <a:t>Animal cells</a:t>
            </a:r>
            <a:r>
              <a:rPr lang="en-US" sz="2200" u="sng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200" dirty="0" smtClean="0">
                <a:solidFill>
                  <a:schemeClr val="accent6">
                    <a:lumMod val="75000"/>
                  </a:schemeClr>
                </a:solidFill>
              </a:rPr>
              <a:t>in </a:t>
            </a:r>
            <a:r>
              <a:rPr lang="en-US" sz="2200" dirty="0" err="1" smtClean="0">
                <a:solidFill>
                  <a:schemeClr val="accent6">
                    <a:lumMod val="75000"/>
                  </a:schemeClr>
                </a:solidFill>
              </a:rPr>
              <a:t>multicellular</a:t>
            </a:r>
            <a:r>
              <a:rPr lang="en-US" sz="2200" dirty="0" smtClean="0">
                <a:solidFill>
                  <a:schemeClr val="accent6">
                    <a:lumMod val="75000"/>
                  </a:schemeClr>
                </a:solidFill>
              </a:rPr>
              <a:t> tissues are usually joined by tight junctions, </a:t>
            </a:r>
            <a:r>
              <a:rPr lang="en-US" sz="2200" dirty="0" err="1" smtClean="0">
                <a:solidFill>
                  <a:schemeClr val="accent6">
                    <a:lumMod val="75000"/>
                  </a:schemeClr>
                </a:solidFill>
              </a:rPr>
              <a:t>desmosomes</a:t>
            </a:r>
            <a:r>
              <a:rPr lang="en-US" sz="2200" dirty="0" smtClean="0">
                <a:solidFill>
                  <a:schemeClr val="accent6">
                    <a:lumMod val="75000"/>
                  </a:schemeClr>
                </a:solidFill>
              </a:rPr>
              <a:t>, and gap junctions. </a:t>
            </a:r>
            <a:r>
              <a:rPr lang="en-US" sz="2200" b="1" u="sng" dirty="0" smtClean="0">
                <a:solidFill>
                  <a:schemeClr val="accent6">
                    <a:lumMod val="75000"/>
                  </a:schemeClr>
                </a:solidFill>
              </a:rPr>
              <a:t>Plant cells</a:t>
            </a:r>
            <a:r>
              <a:rPr lang="en-US" sz="2200" dirty="0" smtClean="0">
                <a:solidFill>
                  <a:schemeClr val="accent6">
                    <a:lumMod val="75000"/>
                  </a:schemeClr>
                </a:solidFill>
              </a:rPr>
              <a:t> are often joined by </a:t>
            </a:r>
            <a:r>
              <a:rPr lang="en-US" sz="2200" dirty="0" err="1" smtClean="0">
                <a:solidFill>
                  <a:schemeClr val="accent6">
                    <a:lumMod val="75000"/>
                  </a:schemeClr>
                </a:solidFill>
              </a:rPr>
              <a:t>plasmodesmata</a:t>
            </a:r>
            <a:r>
              <a:rPr lang="en-US" sz="2200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  <a:br>
              <a:rPr lang="en-US" sz="22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2200" b="1" dirty="0" smtClean="0">
                <a:solidFill>
                  <a:schemeClr val="accent6">
                    <a:lumMod val="75000"/>
                  </a:schemeClr>
                </a:solidFill>
              </a:rPr>
              <a:t>1-</a:t>
            </a:r>
            <a:r>
              <a:rPr lang="en-US" sz="2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200" b="1" u="sng" dirty="0" smtClean="0">
                <a:solidFill>
                  <a:schemeClr val="accent6">
                    <a:lumMod val="75000"/>
                  </a:schemeClr>
                </a:solidFill>
              </a:rPr>
              <a:t>Tight junction:</a:t>
            </a:r>
            <a:r>
              <a:rPr lang="en-US" sz="2200" dirty="0" smtClean="0">
                <a:solidFill>
                  <a:schemeClr val="accent6">
                    <a:lumMod val="75000"/>
                  </a:schemeClr>
                </a:solidFill>
              </a:rPr>
              <a:t> block the flow of fluids between epithelial cells. For example, the cells that line the intestine are </a:t>
            </a:r>
            <a:r>
              <a:rPr lang="ar-IQ" sz="22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ar-IQ" sz="22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2200" dirty="0" smtClean="0">
                <a:solidFill>
                  <a:schemeClr val="accent6">
                    <a:lumMod val="75000"/>
                  </a:schemeClr>
                </a:solidFill>
              </a:rPr>
              <a:t>responsible for taking up nutrients from the gut.</a:t>
            </a:r>
            <a:br>
              <a:rPr lang="en-US" sz="2200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ar-IQ" sz="2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975" y="3429000"/>
            <a:ext cx="1924050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154362"/>
          </a:xfrm>
        </p:spPr>
        <p:txBody>
          <a:bodyPr/>
          <a:lstStyle/>
          <a:p>
            <a:pPr algn="l"/>
            <a:r>
              <a:rPr lang="en-US" sz="2400" b="1" dirty="0" smtClean="0"/>
              <a:t>2- </a:t>
            </a:r>
            <a:r>
              <a:rPr lang="en-US" sz="2400" b="1" u="sng" dirty="0" smtClean="0"/>
              <a:t>Gap junction</a:t>
            </a:r>
            <a:r>
              <a:rPr lang="en-US" sz="2400" b="1" dirty="0" smtClean="0"/>
              <a:t>: </a:t>
            </a:r>
            <a:r>
              <a:rPr lang="en-US" sz="2400" dirty="0" smtClean="0"/>
              <a:t>are narrow tunnels between cells that consist of proteins called </a:t>
            </a:r>
            <a:r>
              <a:rPr lang="en-US" sz="2400" dirty="0" err="1" smtClean="0"/>
              <a:t>connexons</a:t>
            </a:r>
            <a:r>
              <a:rPr lang="en-US" sz="2400" dirty="0" smtClean="0"/>
              <a:t>. The proteins allow only the passage of ions and small molecules</a:t>
            </a:r>
            <a:r>
              <a:rPr lang="en-US" dirty="0" smtClean="0"/>
              <a:t>.</a:t>
            </a:r>
            <a:br>
              <a:rPr lang="en-US" dirty="0" smtClean="0"/>
            </a:br>
            <a:endParaRPr lang="ar-IQ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563" y="2741613"/>
            <a:ext cx="1666875" cy="2847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4282"/>
          </a:xfrm>
        </p:spPr>
        <p:txBody>
          <a:bodyPr>
            <a:normAutofit fontScale="90000"/>
          </a:bodyPr>
          <a:lstStyle/>
          <a:p>
            <a:pPr algn="l"/>
            <a:r>
              <a:rPr lang="ar-IQ" dirty="0" smtClean="0"/>
              <a:t> 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b="1" dirty="0" smtClean="0"/>
              <a:t>3- </a:t>
            </a:r>
            <a:r>
              <a:rPr lang="en-US" sz="2800" b="1" u="sng" dirty="0" err="1" smtClean="0"/>
              <a:t>Desmosomes</a:t>
            </a:r>
            <a:r>
              <a:rPr lang="en-US" sz="2800" b="1" dirty="0" smtClean="0"/>
              <a:t>: </a:t>
            </a:r>
            <a:r>
              <a:rPr lang="en-US" sz="2400" dirty="0" smtClean="0"/>
              <a:t>links between cells, and provide a connection between intermediate filaments of the cell cytoskeletons of adjacent cells. This structure gives strength to tissues.</a:t>
            </a:r>
            <a:br>
              <a:rPr lang="en-US" sz="2400" dirty="0" smtClean="0"/>
            </a:br>
            <a:endParaRPr lang="ar-IQ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575" y="2132856"/>
            <a:ext cx="1974850" cy="393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298378"/>
          </a:xfrm>
        </p:spPr>
        <p:txBody>
          <a:bodyPr/>
          <a:lstStyle/>
          <a:p>
            <a:pPr algn="l"/>
            <a:r>
              <a:rPr lang="en-US" b="1" u="sng" dirty="0" smtClean="0"/>
              <a:t> </a:t>
            </a:r>
            <a:r>
              <a:rPr lang="en-US" sz="2800" b="1" u="sng" dirty="0" err="1" smtClean="0"/>
              <a:t>Plasmodesmata</a:t>
            </a:r>
            <a:r>
              <a:rPr lang="en-US" sz="2800" b="1" dirty="0" smtClean="0"/>
              <a:t>: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are intercellular junctions between </a:t>
            </a:r>
            <a:r>
              <a:rPr lang="en-US" sz="2800" u="sng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plant </a:t>
            </a:r>
            <a:r>
              <a:rPr lang="en-US" sz="2800" u="sng" dirty="0" smtClean="0">
                <a:solidFill>
                  <a:schemeClr val="bg1">
                    <a:lumMod val="85000"/>
                    <a:lumOff val="15000"/>
                  </a:schemeClr>
                </a:solidFill>
                <a:hlinkClick r:id="rId2"/>
              </a:rPr>
              <a:t>cells</a:t>
            </a:r>
            <a:r>
              <a:rPr lang="en-US" sz="28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that enable the transportation of materials between cells.</a:t>
            </a:r>
            <a:br>
              <a:rPr lang="en-US" sz="28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endParaRPr lang="ar-IQ" sz="28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2852936"/>
            <a:ext cx="6715172" cy="170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40444"/>
          </a:xfrm>
        </p:spPr>
        <p:txBody>
          <a:bodyPr>
            <a:normAutofit fontScale="90000"/>
          </a:bodyPr>
          <a:lstStyle/>
          <a:p>
            <a:pPr algn="l"/>
            <a:r>
              <a:rPr lang="ar-IQ" sz="2800" dirty="0"/>
              <a:t> 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ar-IQ" sz="3100" dirty="0"/>
              <a:t> </a:t>
            </a:r>
            <a:r>
              <a:rPr lang="en-US" sz="3100" dirty="0"/>
              <a:t/>
            </a:r>
            <a:br>
              <a:rPr lang="en-US" sz="3100" dirty="0"/>
            </a:br>
            <a:r>
              <a:rPr lang="en-US" sz="3100" b="1" dirty="0"/>
              <a:t>Cell Membrane Structure and Function:</a:t>
            </a:r>
            <a:r>
              <a:rPr lang="en-US" sz="3100" dirty="0"/>
              <a:t/>
            </a:r>
            <a:br>
              <a:rPr lang="en-US" sz="3100" dirty="0"/>
            </a:br>
            <a:r>
              <a:rPr lang="en-US" sz="3100" b="1" dirty="0">
                <a:solidFill>
                  <a:srgbClr val="FF0000"/>
                </a:solidFill>
              </a:rPr>
              <a:t>   </a:t>
            </a:r>
            <a:r>
              <a:rPr lang="en-US" sz="3100" dirty="0">
                <a:solidFill>
                  <a:srgbClr val="FF0000"/>
                </a:solidFill>
                <a:cs typeface="+mn-cs"/>
              </a:rPr>
              <a:t>All biological membranes are made of two main components:</a:t>
            </a:r>
            <a:br>
              <a:rPr lang="en-US" sz="3100" dirty="0">
                <a:solidFill>
                  <a:srgbClr val="FF0000"/>
                </a:solidFill>
                <a:cs typeface="+mn-cs"/>
              </a:rPr>
            </a:br>
            <a:r>
              <a:rPr lang="en-US" sz="3100" b="1" dirty="0">
                <a:solidFill>
                  <a:srgbClr val="FF0000"/>
                </a:solidFill>
                <a:cs typeface="+mn-cs"/>
              </a:rPr>
              <a:t>1- Phosphorus, or phosphate groups </a:t>
            </a:r>
            <a:r>
              <a:rPr lang="en-US" sz="3100" dirty="0">
                <a:solidFill>
                  <a:srgbClr val="FF0000"/>
                </a:solidFill>
                <a:cs typeface="+mn-cs"/>
              </a:rPr>
              <a:t>(–H</a:t>
            </a:r>
            <a:r>
              <a:rPr lang="en-US" sz="3100" baseline="-25000" dirty="0">
                <a:solidFill>
                  <a:srgbClr val="FF0000"/>
                </a:solidFill>
                <a:cs typeface="+mn-cs"/>
              </a:rPr>
              <a:t>2</a:t>
            </a:r>
            <a:r>
              <a:rPr lang="en-US" sz="3100" dirty="0">
                <a:solidFill>
                  <a:srgbClr val="FF0000"/>
                </a:solidFill>
                <a:cs typeface="+mn-cs"/>
              </a:rPr>
              <a:t>PO</a:t>
            </a:r>
            <a:r>
              <a:rPr lang="en-US" sz="3100" baseline="-25000" dirty="0">
                <a:solidFill>
                  <a:srgbClr val="FF0000"/>
                </a:solidFill>
                <a:cs typeface="+mn-cs"/>
              </a:rPr>
              <a:t>4</a:t>
            </a:r>
            <a:r>
              <a:rPr lang="en-US" sz="3100" dirty="0">
                <a:solidFill>
                  <a:srgbClr val="FF0000"/>
                </a:solidFill>
                <a:cs typeface="+mn-cs"/>
              </a:rPr>
              <a:t>R, where R is a functional group) , </a:t>
            </a:r>
            <a:r>
              <a:rPr lang="en-US" sz="3100" u="sng" dirty="0">
                <a:solidFill>
                  <a:srgbClr val="FF0000"/>
                </a:solidFill>
                <a:cs typeface="+mn-cs"/>
              </a:rPr>
              <a:t>Functional group</a:t>
            </a:r>
            <a:r>
              <a:rPr lang="en-US" sz="3100" dirty="0">
                <a:solidFill>
                  <a:srgbClr val="FF0000"/>
                </a:solidFill>
                <a:cs typeface="+mn-cs"/>
              </a:rPr>
              <a:t>: are specific groups of </a:t>
            </a:r>
            <a:r>
              <a:rPr lang="en-US" sz="3100" b="1" u="sng" dirty="0">
                <a:solidFill>
                  <a:srgbClr val="FF0000"/>
                </a:solidFill>
                <a:cs typeface="+mn-cs"/>
                <a:hlinkClick r:id="rId2"/>
              </a:rPr>
              <a:t>atoms</a:t>
            </a:r>
            <a:r>
              <a:rPr lang="en-US" sz="3100" dirty="0">
                <a:solidFill>
                  <a:srgbClr val="FF0000"/>
                </a:solidFill>
                <a:cs typeface="+mn-cs"/>
              </a:rPr>
              <a:t> or bonds within </a:t>
            </a:r>
            <a:r>
              <a:rPr lang="en-US" sz="3100" b="1" u="sng" dirty="0">
                <a:solidFill>
                  <a:srgbClr val="FF0000"/>
                </a:solidFill>
                <a:cs typeface="+mn-cs"/>
                <a:hlinkClick r:id="rId3"/>
              </a:rPr>
              <a:t>molecules</a:t>
            </a:r>
            <a:r>
              <a:rPr lang="en-US" sz="3100" dirty="0">
                <a:solidFill>
                  <a:srgbClr val="FF0000"/>
                </a:solidFill>
                <a:cs typeface="+mn-cs"/>
              </a:rPr>
              <a:t> that are responsible for the characteristic </a:t>
            </a:r>
            <a:r>
              <a:rPr lang="en-US" sz="3100" b="1" u="sng" dirty="0">
                <a:solidFill>
                  <a:srgbClr val="FF0000"/>
                </a:solidFill>
                <a:cs typeface="+mn-cs"/>
                <a:hlinkClick r:id="rId4"/>
              </a:rPr>
              <a:t>chemical reactions</a:t>
            </a:r>
            <a:r>
              <a:rPr lang="en-US" sz="3100" dirty="0">
                <a:solidFill>
                  <a:srgbClr val="FF0000"/>
                </a:solidFill>
                <a:cs typeface="+mn-cs"/>
              </a:rPr>
              <a:t> of those molecules.</a:t>
            </a:r>
            <a:br>
              <a:rPr lang="en-US" sz="3100" dirty="0">
                <a:solidFill>
                  <a:srgbClr val="FF0000"/>
                </a:solidFill>
                <a:cs typeface="+mn-cs"/>
              </a:rPr>
            </a:br>
            <a:r>
              <a:rPr lang="en-US" sz="3100" dirty="0">
                <a:solidFill>
                  <a:srgbClr val="FF0000"/>
                </a:solidFill>
                <a:cs typeface="+mn-cs"/>
              </a:rPr>
              <a:t/>
            </a:r>
            <a:br>
              <a:rPr lang="en-US" sz="3100" dirty="0">
                <a:solidFill>
                  <a:srgbClr val="FF0000"/>
                </a:solidFill>
                <a:cs typeface="+mn-cs"/>
              </a:rPr>
            </a:br>
            <a:r>
              <a:rPr lang="en-US" sz="3100" b="1" dirty="0">
                <a:solidFill>
                  <a:srgbClr val="FF0000"/>
                </a:solidFill>
                <a:cs typeface="+mn-cs"/>
              </a:rPr>
              <a:t>2- Lipids :  </a:t>
            </a:r>
            <a:r>
              <a:rPr lang="en-US" sz="3100" dirty="0">
                <a:solidFill>
                  <a:srgbClr val="FF0000"/>
                </a:solidFill>
                <a:cs typeface="+mn-cs"/>
              </a:rPr>
              <a:t>These components combine to create a molecule called a </a:t>
            </a:r>
            <a:r>
              <a:rPr lang="en-US" sz="3100" dirty="0" err="1">
                <a:solidFill>
                  <a:srgbClr val="FF0000"/>
                </a:solidFill>
                <a:cs typeface="+mn-cs"/>
              </a:rPr>
              <a:t>phospholipid</a:t>
            </a:r>
            <a:r>
              <a:rPr lang="en-US" sz="3100" dirty="0">
                <a:solidFill>
                  <a:srgbClr val="FF0000"/>
                </a:solidFill>
                <a:cs typeface="+mn-cs"/>
              </a:rPr>
              <a:t>.</a:t>
            </a:r>
            <a:br>
              <a:rPr lang="en-US" sz="3100" dirty="0">
                <a:solidFill>
                  <a:srgbClr val="FF0000"/>
                </a:solidFill>
                <a:cs typeface="+mn-cs"/>
              </a:rPr>
            </a:br>
            <a:r>
              <a:rPr lang="en-US" sz="2800" dirty="0"/>
              <a:t>   </a:t>
            </a:r>
            <a:br>
              <a:rPr lang="en-US" sz="2800" dirty="0"/>
            </a:br>
            <a:endParaRPr lang="ar-IQ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x\Desktop\biobook_cells_1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4088" y="571480"/>
            <a:ext cx="4419614" cy="55721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4176464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</a:rPr>
              <a:t>What’s a Phospholipid</a:t>
            </a:r>
            <a:r>
              <a:rPr lang="en-US" sz="2400" b="1" dirty="0" smtClean="0"/>
              <a:t>?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b="1" dirty="0" smtClean="0"/>
              <a:t>  * </a:t>
            </a:r>
            <a:r>
              <a:rPr lang="en-US" sz="2400" dirty="0" smtClean="0"/>
              <a:t>It’s a pair of fatty acid chains and a phosphate group attached to a glycerol backbone.</a:t>
            </a:r>
            <a:br>
              <a:rPr lang="en-US" sz="2400" dirty="0" smtClean="0"/>
            </a:br>
            <a:r>
              <a:rPr lang="en-US" sz="2400" b="1" dirty="0" smtClean="0"/>
              <a:t>  * </a:t>
            </a:r>
            <a:r>
              <a:rPr lang="en-US" sz="2400" dirty="0" smtClean="0"/>
              <a:t>Polar (water-soluble) heads face out and the non polar fatty acids hang inside.</a:t>
            </a:r>
            <a:br>
              <a:rPr lang="en-US" sz="2400" dirty="0" smtClean="0"/>
            </a:br>
            <a:endParaRPr lang="ar-IQ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607725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412" y="1052736"/>
            <a:ext cx="5875948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0773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41475"/>
            <a:ext cx="7704856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5581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80" cy="6011882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dirty="0" smtClean="0"/>
              <a:t> 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b="1" dirty="0" smtClean="0"/>
              <a:t>Plasma membrane: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b="1" dirty="0" smtClean="0">
                <a:solidFill>
                  <a:schemeClr val="bg2">
                    <a:lumMod val="75000"/>
                  </a:schemeClr>
                </a:solidFill>
              </a:rPr>
              <a:t>* </a:t>
            </a:r>
            <a:r>
              <a:rPr lang="en-US" sz="3600" dirty="0" smtClean="0">
                <a:solidFill>
                  <a:schemeClr val="bg2">
                    <a:lumMod val="75000"/>
                  </a:schemeClr>
                </a:solidFill>
              </a:rPr>
              <a:t>The cell membrane or plasma membrane is a fluid mosaic of </a:t>
            </a:r>
            <a:r>
              <a:rPr lang="en-US" sz="3600" b="1" u="sng" dirty="0" smtClean="0">
                <a:solidFill>
                  <a:schemeClr val="bg2">
                    <a:lumMod val="75000"/>
                  </a:schemeClr>
                </a:solidFill>
                <a:hlinkClick r:id="rId2"/>
              </a:rPr>
              <a:t>phospholipids</a:t>
            </a:r>
            <a:r>
              <a:rPr lang="en-US" sz="3600" dirty="0" smtClean="0">
                <a:solidFill>
                  <a:schemeClr val="bg2">
                    <a:lumMod val="75000"/>
                  </a:schemeClr>
                </a:solidFill>
              </a:rPr>
              <a:t> and </a:t>
            </a:r>
            <a:r>
              <a:rPr lang="en-US" sz="3600" b="1" u="sng" dirty="0" smtClean="0">
                <a:solidFill>
                  <a:schemeClr val="bg2">
                    <a:lumMod val="75000"/>
                  </a:schemeClr>
                </a:solidFill>
              </a:rPr>
              <a:t>proteins</a:t>
            </a:r>
            <a:r>
              <a:rPr lang="en-US" sz="3600" dirty="0" smtClean="0">
                <a:solidFill>
                  <a:schemeClr val="bg2">
                    <a:lumMod val="75000"/>
                  </a:schemeClr>
                </a:solidFill>
              </a:rPr>
              <a:t>.</a:t>
            </a:r>
            <a:r>
              <a:rPr lang="en-US" sz="3600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3600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en-US" sz="3600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en-US" sz="3600" b="1" dirty="0" smtClean="0">
                <a:solidFill>
                  <a:schemeClr val="bg2">
                    <a:lumMod val="75000"/>
                  </a:schemeClr>
                </a:solidFill>
              </a:rPr>
              <a:t>* </a:t>
            </a:r>
            <a:r>
              <a:rPr lang="en-US" sz="3600" dirty="0" smtClean="0">
                <a:solidFill>
                  <a:schemeClr val="bg2">
                    <a:lumMod val="75000"/>
                  </a:schemeClr>
                </a:solidFill>
              </a:rPr>
              <a:t>Composed of Two main categories of membrane proteins</a:t>
            </a:r>
            <a:r>
              <a:rPr lang="en-US" sz="3600" b="1" dirty="0" smtClean="0">
                <a:solidFill>
                  <a:schemeClr val="bg2">
                    <a:lumMod val="75000"/>
                  </a:schemeClr>
                </a:solidFill>
              </a:rPr>
              <a:t> (</a:t>
            </a:r>
            <a:r>
              <a:rPr lang="en-US" sz="3600" b="1" u="sng" dirty="0" smtClean="0">
                <a:solidFill>
                  <a:schemeClr val="bg2">
                    <a:lumMod val="75000"/>
                  </a:schemeClr>
                </a:solidFill>
                <a:hlinkClick r:id="rId3"/>
              </a:rPr>
              <a:t>integral </a:t>
            </a:r>
            <a:r>
              <a:rPr lang="en-US" sz="3600" u="sng" dirty="0" smtClean="0">
                <a:solidFill>
                  <a:schemeClr val="bg2">
                    <a:lumMod val="75000"/>
                  </a:schemeClr>
                </a:solidFill>
                <a:hlinkClick r:id="rId3"/>
              </a:rPr>
              <a:t>and</a:t>
            </a:r>
            <a:r>
              <a:rPr lang="en-US" sz="3600" b="1" u="sng" dirty="0" smtClean="0">
                <a:solidFill>
                  <a:schemeClr val="bg2">
                    <a:lumMod val="75000"/>
                  </a:schemeClr>
                </a:solidFill>
                <a:hlinkClick r:id="rId3"/>
              </a:rPr>
              <a:t> peripheral</a:t>
            </a:r>
            <a:r>
              <a:rPr lang="en-US" sz="3600" b="1" dirty="0" smtClean="0">
                <a:solidFill>
                  <a:schemeClr val="bg2">
                    <a:lumMod val="75000"/>
                  </a:schemeClr>
                </a:solidFill>
              </a:rPr>
              <a:t> )</a:t>
            </a:r>
            <a:r>
              <a:rPr lang="en-US" sz="36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br>
              <a:rPr lang="en-US" sz="3600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en-US" sz="3600" b="1" dirty="0" smtClean="0">
                <a:solidFill>
                  <a:schemeClr val="bg2">
                    <a:lumMod val="75000"/>
                  </a:schemeClr>
                </a:solidFill>
              </a:rPr>
              <a:t>1- Peripheral proteins</a:t>
            </a:r>
            <a:r>
              <a:rPr lang="en-US" sz="3600" dirty="0" smtClean="0">
                <a:solidFill>
                  <a:schemeClr val="bg2">
                    <a:lumMod val="75000"/>
                  </a:schemeClr>
                </a:solidFill>
              </a:rPr>
              <a:t>: bound to the surface of the membrane. </a:t>
            </a:r>
            <a:br>
              <a:rPr lang="en-US" sz="3600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en-US" sz="3600" b="1" dirty="0" smtClean="0">
                <a:solidFill>
                  <a:schemeClr val="bg2">
                    <a:lumMod val="75000"/>
                  </a:schemeClr>
                </a:solidFill>
              </a:rPr>
              <a:t>2- Integral proteins</a:t>
            </a:r>
            <a:r>
              <a:rPr lang="en-US" sz="3600" dirty="0" smtClean="0">
                <a:solidFill>
                  <a:schemeClr val="bg2">
                    <a:lumMod val="75000"/>
                  </a:schemeClr>
                </a:solidFill>
              </a:rPr>
              <a:t>: permeate the surface of the membrane.</a:t>
            </a:r>
            <a:br>
              <a:rPr lang="en-US" sz="3600" dirty="0" smtClean="0">
                <a:solidFill>
                  <a:schemeClr val="bg2">
                    <a:lumMod val="75000"/>
                  </a:schemeClr>
                </a:solidFill>
              </a:rPr>
            </a:br>
            <a:endParaRPr lang="ar-IQ" sz="36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لنص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en-US" sz="2400" b="1" dirty="0" smtClean="0"/>
              <a:t>( The Fluid-Mosaic Membrane Model </a:t>
            </a:r>
            <a:r>
              <a:rPr lang="en-US" dirty="0" smtClean="0"/>
              <a:t>)</a:t>
            </a:r>
            <a:endParaRPr lang="ar-IQ" dirty="0"/>
          </a:p>
        </p:txBody>
      </p:sp>
      <p:pic>
        <p:nvPicPr>
          <p:cNvPr id="1026" name="Picture 5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3350" b="13350"/>
          <a:stretch>
            <a:fillRect/>
          </a:stretch>
        </p:blipFill>
        <p:spPr bwMode="auto">
          <a:prstGeom prst="rect">
            <a:avLst/>
          </a:prstGeom>
          <a:noFill/>
        </p:spPr>
      </p:pic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1071538" y="4800600"/>
            <a:ext cx="7715304" cy="56673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endParaRPr lang="ar-IQ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91</TotalTime>
  <Words>129</Words>
  <Application>Microsoft Office PowerPoint</Application>
  <PresentationFormat>On-screen Show (4:3)</PresentationFormat>
  <Paragraphs>15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Concourse</vt:lpstr>
      <vt:lpstr> The cell biology lab 4 The plasma membrane  </vt:lpstr>
      <vt:lpstr>    Cell Membrane Structure and Function:    All biological membranes are made of two main components: 1- Phosphorus, or phosphate groups (–H2PO4R, where R is a functional group) , Functional group: are specific groups of atoms or bonds within molecules that are responsible for the characteristic chemical reactions of those molecules.  2- Lipids :  These components combine to create a molecule called a phospholipid.     </vt:lpstr>
      <vt:lpstr>PowerPoint Presentation</vt:lpstr>
      <vt:lpstr>What’s a Phospholipid?   * It’s a pair of fatty acid chains and a phosphate group attached to a glycerol backbone.   * Polar (water-soluble) heads face out and the non polar fatty acids hang inside. </vt:lpstr>
      <vt:lpstr>PowerPoint Presentation</vt:lpstr>
      <vt:lpstr>PowerPoint Presentation</vt:lpstr>
      <vt:lpstr>PowerPoint Presentation</vt:lpstr>
      <vt:lpstr>  Plasma membrane:  * The cell membrane or plasma membrane is a fluid mosaic of phospholipids and proteins.  * Composed of Two main categories of membrane proteins (integral and peripheral )  1- Peripheral proteins: bound to the surface of the membrane.  2- Integral proteins: permeate the surface of the membrane. </vt:lpstr>
      <vt:lpstr> </vt:lpstr>
      <vt:lpstr>  Functions:  1- Isolate the cytoplasm from the external environment. 2- Regulate the exchange of substances. 3- Communicate with other cells. </vt:lpstr>
      <vt:lpstr>Specializations of cell membrane  One of the main roles of a cell membrane is to absorb nutrients from the surrounding environment In order to do this; the cell membrane must have proteins that detect the presence of molecules that should be taken into the cell. A cell has two ways of maximizing its ability to detect important molecules: </vt:lpstr>
      <vt:lpstr>1- Have more protein receptors on its surface membrane that recognize the molecule.  2- Have a larger membrane area in which to place these protein receptors such as microvilli, surface ruffles, cilia and flagella.</vt:lpstr>
      <vt:lpstr>Microvilli: are finger-shaped plasma membrane protrusions that are found at the surface of a large variety of cell types for example intestinal mucosa. Surface ruffles or lamellipodia: is a cytoskeletal protein actin  projection on the leading edge of the cell</vt:lpstr>
      <vt:lpstr>Cilia &amp; flagella: They are made up of microtubules, motile and designed either to move the cell itself or to move substances over or around the cell. </vt:lpstr>
      <vt:lpstr> ((Membrane junctions ))  Animal cells in multicellular tissues are usually joined by tight junctions, desmosomes, and gap junctions. Plant cells are often joined by plasmodesmata.  1- Tight junction: block the flow of fluids between epithelial cells. For example, the cells that line the intestine are  responsible for taking up nutrients from the gut. </vt:lpstr>
      <vt:lpstr>2- Gap junction: are narrow tunnels between cells that consist of proteins called connexons. The proteins allow only the passage of ions and small molecules. </vt:lpstr>
      <vt:lpstr>  3- Desmosomes: links between cells, and provide a connection between intermediate filaments of the cell cytoskeletons of adjacent cells. This structure gives strength to tissues. </vt:lpstr>
      <vt:lpstr> Plasmodesmata: are intercellular junctions between plant cells that enable the transportation of materials between cells. </vt:lpstr>
    </vt:vector>
  </TitlesOfParts>
  <Company>By DR.Ahmed Saker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plasma membrane    Cell Membrane Structure and Function:    All biological membranes are made of two main components: 1- Phosphorus, or phosphate groups (–H2PO4R, where R is a functional group) , Functional group: are specific groups of atoms or bonds within molecules that are responsible for the characteristic chemical reactions of those molecules.  2- Lipids :  These components combine to create a molecule called a phospholipid.</dc:title>
  <dc:creator>ZANIB</dc:creator>
  <cp:lastModifiedBy>Nice</cp:lastModifiedBy>
  <cp:revision>26</cp:revision>
  <dcterms:created xsi:type="dcterms:W3CDTF">2018-09-18T14:51:22Z</dcterms:created>
  <dcterms:modified xsi:type="dcterms:W3CDTF">2018-12-29T11:06:12Z</dcterms:modified>
</cp:coreProperties>
</file>